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1"/>
  </p:sldMasterIdLst>
  <p:notesMasterIdLst>
    <p:notesMasterId r:id="rId20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en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7" autoAdjust="0"/>
    <p:restoredTop sz="94626"/>
  </p:normalViewPr>
  <p:slideViewPr>
    <p:cSldViewPr snapToGrid="0">
      <p:cViewPr varScale="1">
        <p:scale>
          <a:sx n="105" d="100"/>
          <a:sy n="105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E11-6FDE-4E35-9526-D3AE612D0944}" type="datetimeFigureOut">
              <a:rPr lang="bg-BG" smtClean="0"/>
              <a:t>27.11.24 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83492-E082-4D8F-8D46-20AE76964D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527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83492-E082-4D8F-8D46-20AE76964D21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0737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7B8DB-4297-64CE-7143-ED177DC5C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5A549-CBB8-B568-2B19-3BB5D2907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B5978-D1AC-FFAF-D668-FC68E6B5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4A76F-3BD5-1041-3F74-684BAC09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599CD-04E6-39EC-8B40-2ACA42E6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5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07A02-B65A-4146-1EEC-9F427081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1A3E3-5FA8-57CB-BD7E-C1EBBEB67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1C5D8-633A-D127-42B1-6DEB05A9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11/27/24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AA03-2491-D7DB-2C15-466F4304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F6FCB-D3EB-4ABC-943C-0DD86C94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4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88FEE7-4E5B-0136-6402-33F66231A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EF72F-339D-91CF-5BC3-0A9803E00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A9A22-09D9-59ED-FB3A-2CC853599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11/27/24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29BAB-9C01-CBB1-20D4-7FFE36D5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63381-1C7F-33A9-E090-B5D0EF266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1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CE75B-7934-46DC-A6C3-E6F68665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8CF6C-1863-EEA1-69BF-BD2EFE609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A5438-3000-3F47-508C-12951F28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11/27/24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6939F-430C-59EB-2268-7BE47F31B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EE65-524B-CD68-A37E-B206DB35C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5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AF12-3068-0916-E606-E17FFFC7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E5E91-2557-8D8E-9D45-1122591DC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16CCD-6774-E9A0-ACC6-6552F850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97BAA-A7E1-BBA8-2F5C-132BD25A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EEAEF-8965-EB8B-4C05-031B33DB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1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BDEA-B0BE-E184-E0F9-8117B50BA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1E233-D4AA-2B9E-ADF9-FA9149F17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202F5-07AE-A38B-6602-D8837AEE0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082B1-798F-E52F-0E39-542B7830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11/27/24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8ED2D-C9EE-08A9-4880-8A9A8C14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34108-EE87-ED4A-E240-2827C811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97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AAC04-8DAF-1E95-A542-F28A367E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42ECA-1C22-DAF0-2E00-93035A7A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FF26E-4FCD-B4B6-3AB8-9996EBFF8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158EB-9678-481F-B491-AC4DC07AF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E05854-55F5-95A9-D33C-9F6961AA6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B304E-EAEB-C74F-472C-DB6AFBEA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11/27/24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E62760-5D9E-BA6E-43DC-133E731E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7F799A-7340-5757-AD27-DDEE05B1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75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501F-18B6-A5D5-7C0F-37784CC53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5C378-F7B6-F855-3D19-EDAB0BAB7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CABEB-6735-42C0-E15E-1F55B67C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5A6D1-A10E-A1D3-BF2D-9247BB1C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AC348C-008A-C056-B388-37640662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D8C57-A2A1-9550-5867-AE175BFF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5146B-380A-2639-262B-9C7B8AF4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9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EB42-0302-420C-31DF-2922CB28F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5CFD6-1B1B-C922-1C55-5BD509AF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7BC45-8CD5-BC0C-F53B-0B1918A7A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469BD-BAEB-5AE3-6947-E162824D4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11/27/24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027D4-C0D0-8D5B-5819-B8D6721AA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07EBE-EBCF-474C-DDCD-005395E7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21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829B4-E322-4B61-4AE3-3977909C8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799CF2-9DA9-7F03-50FF-FE9E375C4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7ECE2-B36F-A6A9-0E86-F26EF8A53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3D1A7-736F-4E07-3594-719EF91F2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11/27/24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02CCE-687D-167B-1CB2-4FA26C8F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04B10-993B-EE1C-62B7-CD89938F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8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1DAE0-9E28-DFC4-B0D0-EA6F6D65C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5CCD1-6471-BBF7-18D5-48CF10169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D569E-9248-D4D7-9A74-EBFFB0793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11/27/24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57E9A-3734-128E-ACCD-555C18E87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E2318-743E-764C-0EF7-F841517FD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9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E470A3-77B1-C3D1-1A1F-8ACFC08AAD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20" y="341377"/>
            <a:ext cx="12191980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19DEB-34E9-A1F8-B8EF-067B40F05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304545"/>
            <a:ext cx="9899904" cy="19872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”</a:t>
            </a:r>
            <a:r>
              <a:rPr lang="en-US" sz="4000" b="1" dirty="0" err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Методика</a:t>
            </a:r>
            <a:r>
              <a:rPr lang="en-US" sz="4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на</a:t>
            </a:r>
            <a:r>
              <a:rPr lang="en-US" sz="4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обучението</a:t>
            </a:r>
            <a:r>
              <a:rPr lang="en-US" sz="4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по</a:t>
            </a:r>
            <a:r>
              <a:rPr lang="en-US" sz="4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безопасност</a:t>
            </a:r>
            <a:r>
              <a:rPr lang="en-US" sz="4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на</a:t>
            </a:r>
            <a:r>
              <a:rPr lang="en-US" sz="4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движението</a:t>
            </a:r>
            <a:r>
              <a:rPr lang="en-US" sz="4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12777-2461-FF9E-BEEC-9AF9BE7AEB57}"/>
              </a:ext>
            </a:extLst>
          </p:cNvPr>
          <p:cNvSpPr txBox="1"/>
          <p:nvPr/>
        </p:nvSpPr>
        <p:spPr>
          <a:xfrm>
            <a:off x="5884606" y="5257799"/>
            <a:ext cx="607633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g-BG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Изготвил:</a:t>
            </a:r>
            <a:r>
              <a:rPr lang="en-US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bg-BG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Даниела Станиславова Андонова</a:t>
            </a:r>
          </a:p>
          <a:p>
            <a:pPr>
              <a:spcAft>
                <a:spcPts val="600"/>
              </a:spcAft>
            </a:pPr>
            <a:r>
              <a:rPr lang="bg-BG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ПГСС „</a:t>
            </a:r>
            <a:r>
              <a:rPr lang="en-US" sz="20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С</a:t>
            </a:r>
            <a:r>
              <a:rPr lang="bg-BG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в. Климент Охридски</a:t>
            </a:r>
            <a:r>
              <a:rPr lang="en-US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”</a:t>
            </a:r>
            <a:r>
              <a:rPr lang="bg-BG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 град:</a:t>
            </a:r>
            <a:r>
              <a:rPr lang="en-US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bg-BG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Кюстендил</a:t>
            </a:r>
            <a:endParaRPr lang="en-BG" sz="20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7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Картина 2" descr="Картина, която съдържа на открито, дърво, трева,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BA61DA62-6A7D-6E73-4D9D-B2584B51B5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4" b="16585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FD1D88-C38A-8EC0-1745-B6AEAD5BA4F5}"/>
              </a:ext>
            </a:extLst>
          </p:cNvPr>
          <p:cNvSpPr txBox="1"/>
          <p:nvPr/>
        </p:nvSpPr>
        <p:spPr>
          <a:xfrm>
            <a:off x="4529328" y="4777739"/>
            <a:ext cx="7022592" cy="1879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5. </a:t>
            </a:r>
            <a:r>
              <a:rPr lang="en-US" sz="2800" b="1" dirty="0" err="1">
                <a:solidFill>
                  <a:srgbClr val="C00000"/>
                </a:solidFill>
              </a:rPr>
              <a:t>Тротоар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/>
              <a:t>- </a:t>
            </a:r>
            <a:r>
              <a:rPr lang="en-US" sz="2800" b="1" dirty="0" err="1"/>
              <a:t>изградена</a:t>
            </a:r>
            <a:r>
              <a:rPr lang="en-US" sz="2800" b="1" dirty="0"/>
              <a:t>, </a:t>
            </a:r>
            <a:r>
              <a:rPr lang="en-US" sz="2800" b="1" dirty="0" err="1"/>
              <a:t>оградена</a:t>
            </a:r>
            <a:r>
              <a:rPr lang="en-US" sz="2800" b="1" dirty="0"/>
              <a:t> </a:t>
            </a:r>
            <a:r>
              <a:rPr lang="en-US" sz="2800" b="1" dirty="0" err="1"/>
              <a:t>или</a:t>
            </a:r>
            <a:r>
              <a:rPr lang="en-US" sz="2800" b="1" dirty="0"/>
              <a:t> </a:t>
            </a:r>
            <a:r>
              <a:rPr lang="en-US" sz="2800" b="1" dirty="0" err="1"/>
              <a:t>очертана</a:t>
            </a:r>
            <a:r>
              <a:rPr lang="en-US" sz="2800" b="1" dirty="0"/>
              <a:t> </a:t>
            </a:r>
            <a:r>
              <a:rPr lang="en-US" sz="2800" b="1" dirty="0" err="1"/>
              <a:t>с</a:t>
            </a:r>
            <a:r>
              <a:rPr lang="en-US" sz="2800" b="1" dirty="0"/>
              <a:t> </a:t>
            </a:r>
            <a:r>
              <a:rPr lang="en-US" sz="2800" b="1" dirty="0" err="1"/>
              <a:t>пътна</a:t>
            </a:r>
            <a:r>
              <a:rPr lang="en-US" sz="2800" b="1" dirty="0"/>
              <a:t> </a:t>
            </a:r>
            <a:r>
              <a:rPr lang="en-US" sz="2800" b="1" dirty="0" err="1"/>
              <a:t>маркировка</a:t>
            </a:r>
            <a:r>
              <a:rPr lang="en-US" sz="2800" b="1" dirty="0"/>
              <a:t> </a:t>
            </a:r>
            <a:r>
              <a:rPr lang="en-US" sz="2800" b="1" dirty="0" err="1"/>
              <a:t>надлъжна</a:t>
            </a:r>
            <a:r>
              <a:rPr lang="en-US" sz="2800" b="1" dirty="0"/>
              <a:t> </a:t>
            </a:r>
            <a:r>
              <a:rPr lang="en-US" sz="2800" b="1" dirty="0" err="1"/>
              <a:t>част</a:t>
            </a:r>
            <a:r>
              <a:rPr lang="en-US" sz="2800" b="1" dirty="0"/>
              <a:t> </a:t>
            </a:r>
            <a:r>
              <a:rPr lang="en-US" sz="2800" b="1" dirty="0" err="1"/>
              <a:t>от</a:t>
            </a:r>
            <a:r>
              <a:rPr lang="en-US" sz="2800" b="1" dirty="0"/>
              <a:t> </a:t>
            </a:r>
            <a:r>
              <a:rPr lang="en-US" sz="2800" b="1" dirty="0" err="1"/>
              <a:t>пътя</a:t>
            </a:r>
            <a:r>
              <a:rPr lang="en-US" sz="2800" b="1" dirty="0"/>
              <a:t>, </a:t>
            </a:r>
            <a:r>
              <a:rPr lang="en-US" sz="2800" b="1" dirty="0" err="1"/>
              <a:t>ограничаваща</a:t>
            </a:r>
            <a:r>
              <a:rPr lang="en-US" sz="2800" b="1" dirty="0"/>
              <a:t> </a:t>
            </a:r>
            <a:r>
              <a:rPr lang="en-US" sz="2800" b="1" dirty="0" err="1"/>
              <a:t>платното</a:t>
            </a:r>
            <a:r>
              <a:rPr lang="en-US" sz="2800" b="1" dirty="0"/>
              <a:t> </a:t>
            </a:r>
            <a:r>
              <a:rPr lang="en-US" sz="2800" b="1" dirty="0" err="1"/>
              <a:t>за</a:t>
            </a:r>
            <a:r>
              <a:rPr lang="en-US" sz="2800" b="1" dirty="0"/>
              <a:t> </a:t>
            </a:r>
            <a:r>
              <a:rPr lang="en-US" sz="2800" b="1" dirty="0" err="1"/>
              <a:t>движение</a:t>
            </a:r>
            <a:r>
              <a:rPr lang="en-US" sz="2800" b="1" dirty="0"/>
              <a:t> </a:t>
            </a:r>
            <a:r>
              <a:rPr lang="en-US" sz="2800" b="1" dirty="0" err="1"/>
              <a:t>и</a:t>
            </a:r>
            <a:r>
              <a:rPr lang="en-US" sz="2800" b="1" dirty="0"/>
              <a:t> </a:t>
            </a:r>
            <a:r>
              <a:rPr lang="en-US" sz="2800" b="1" dirty="0" err="1"/>
              <a:t>предназначена</a:t>
            </a:r>
            <a:r>
              <a:rPr lang="en-US" sz="2800" b="1" dirty="0"/>
              <a:t> </a:t>
            </a:r>
            <a:r>
              <a:rPr lang="en-US" sz="2800" b="1" dirty="0" err="1"/>
              <a:t>само</a:t>
            </a:r>
            <a:r>
              <a:rPr lang="en-US" sz="2800" b="1" dirty="0"/>
              <a:t> </a:t>
            </a:r>
            <a:r>
              <a:rPr lang="en-US" sz="2800" b="1" dirty="0" err="1"/>
              <a:t>за</a:t>
            </a:r>
            <a:r>
              <a:rPr lang="en-US" sz="2800" b="1" dirty="0"/>
              <a:t> </a:t>
            </a:r>
            <a:r>
              <a:rPr lang="en-US" sz="2800" b="1" dirty="0" err="1"/>
              <a:t>движение</a:t>
            </a:r>
            <a:r>
              <a:rPr lang="en-US" sz="2800" b="1" dirty="0"/>
              <a:t> </a:t>
            </a:r>
            <a:r>
              <a:rPr lang="en-US" sz="2800" b="1" dirty="0" err="1"/>
              <a:t>на</a:t>
            </a:r>
            <a:r>
              <a:rPr lang="en-US" sz="2800" b="1" dirty="0"/>
              <a:t> </a:t>
            </a:r>
            <a:r>
              <a:rPr lang="en-US" sz="2800" b="1" dirty="0" err="1"/>
              <a:t>пешеходци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448227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9BCA30-05E3-269D-6629-C17D5312321D}"/>
              </a:ext>
            </a:extLst>
          </p:cNvPr>
          <p:cNvSpPr txBox="1"/>
          <p:nvPr/>
        </p:nvSpPr>
        <p:spPr>
          <a:xfrm>
            <a:off x="134112" y="438912"/>
            <a:ext cx="5968321" cy="6278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6. </a:t>
            </a:r>
            <a:r>
              <a:rPr lang="en-US" sz="36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Остров</a:t>
            </a:r>
            <a:r>
              <a:rPr lang="en-US" sz="36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на</a:t>
            </a:r>
            <a:r>
              <a:rPr lang="en-US" sz="36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платното</a:t>
            </a:r>
            <a:r>
              <a:rPr lang="en-US" sz="36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за</a:t>
            </a:r>
            <a:r>
              <a:rPr lang="en-US" sz="36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движение</a:t>
            </a:r>
            <a:r>
              <a:rPr lang="en-US" sz="36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–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изградена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оградена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или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очертана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с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пътна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маркировка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ограничена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площ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от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платното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за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движение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която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не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е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предназначена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за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движение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пътни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превозни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средства</a:t>
            </a:r>
            <a:endParaRPr lang="en-US" sz="3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B4F879-5A35-202B-6F5F-2A68212617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594" r="-3" b="18209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412C2-730B-7194-CD6C-124F2A8D2B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50" r="12793" b="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514228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Картина 2" descr="Картина, която съдържа текст, екранна снимка, линия, път&#10;&#10;Описанието е генерирано автоматично">
            <a:extLst>
              <a:ext uri="{FF2B5EF4-FFF2-40B4-BE49-F238E27FC236}">
                <a16:creationId xmlns:a16="http://schemas.microsoft.com/office/drawing/2014/main" id="{3B0B1BC9-8B1C-BD3E-3C23-28CFC35400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4" r="261"/>
          <a:stretch/>
        </p:blipFill>
        <p:spPr>
          <a:xfrm>
            <a:off x="430138" y="1100138"/>
            <a:ext cx="6127823" cy="507682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89B873-F6F7-95C9-F7D1-3D6CCFB788C0}"/>
              </a:ext>
            </a:extLst>
          </p:cNvPr>
          <p:cNvSpPr txBox="1"/>
          <p:nvPr/>
        </p:nvSpPr>
        <p:spPr>
          <a:xfrm>
            <a:off x="6772275" y="1100138"/>
            <a:ext cx="5205411" cy="5076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7. </a:t>
            </a:r>
            <a:r>
              <a:rPr lang="en-US" sz="36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Пътно</a:t>
            </a:r>
            <a:r>
              <a:rPr lang="en-US" sz="36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платно</a:t>
            </a:r>
            <a:r>
              <a:rPr lang="en-US" sz="36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-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общата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широчина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всички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конструктивни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елементи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пътя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банкетите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тротоарите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платната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за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движение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и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островите</a:t>
            </a:r>
            <a:endParaRPr lang="en-US" sz="3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5958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F92956F2-5F97-4C3E-9D6B-B7CD36FCD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2" r="1482"/>
          <a:stretch/>
        </p:blipFill>
        <p:spPr>
          <a:xfrm>
            <a:off x="367409" y="1352842"/>
            <a:ext cx="6019524" cy="39194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5F30F7-8F22-6FD2-9435-B8C32AC52522}"/>
              </a:ext>
            </a:extLst>
          </p:cNvPr>
          <p:cNvSpPr txBox="1"/>
          <p:nvPr/>
        </p:nvSpPr>
        <p:spPr>
          <a:xfrm>
            <a:off x="6805441" y="2031101"/>
            <a:ext cx="5319132" cy="3388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8. </a:t>
            </a:r>
            <a:r>
              <a:rPr lang="en-US" sz="36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Разделителна</a:t>
            </a:r>
            <a:r>
              <a:rPr lang="en-US" sz="36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ивица</a:t>
            </a:r>
            <a:r>
              <a:rPr lang="bg-BG" sz="36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-</a:t>
            </a:r>
            <a:r>
              <a:rPr lang="en-US" sz="36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надлъжна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част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от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пътя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която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го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разделя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отделни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платна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за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движение</a:t>
            </a:r>
            <a:endParaRPr lang="en-US" sz="3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640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F0CCE-B21F-DECD-EFB2-ECD801BCA50B}"/>
              </a:ext>
            </a:extLst>
          </p:cNvPr>
          <p:cNvSpPr txBox="1"/>
          <p:nvPr/>
        </p:nvSpPr>
        <p:spPr>
          <a:xfrm>
            <a:off x="731521" y="671512"/>
            <a:ext cx="5150144" cy="57946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C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9. </a:t>
            </a:r>
            <a:r>
              <a:rPr lang="en-US" sz="4000" b="1" kern="1200" dirty="0" err="1">
                <a:solidFill>
                  <a:srgbClr val="C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Разделителна</a:t>
            </a:r>
            <a:r>
              <a:rPr lang="en-US" sz="4000" b="1" kern="1200" dirty="0">
                <a:solidFill>
                  <a:srgbClr val="C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 </a:t>
            </a:r>
            <a:r>
              <a:rPr lang="en-US" sz="4000" b="1" kern="1200" dirty="0" err="1">
                <a:solidFill>
                  <a:srgbClr val="C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линия</a:t>
            </a:r>
            <a:r>
              <a:rPr lang="bg-BG" sz="4000" b="1" kern="1200" dirty="0">
                <a:solidFill>
                  <a:srgbClr val="C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 </a:t>
            </a:r>
            <a:r>
              <a:rPr lang="en-US" sz="4000" b="1" kern="1200" dirty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- </a:t>
            </a:r>
            <a:r>
              <a:rPr lang="en-US" sz="4000" b="1" kern="1200" dirty="0" err="1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линията</a:t>
            </a:r>
            <a:r>
              <a:rPr lang="en-US" sz="4000" b="1" kern="1200" dirty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, </a:t>
            </a:r>
            <a:r>
              <a:rPr lang="en-US" sz="4000" b="1" kern="1200" dirty="0" err="1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която</a:t>
            </a:r>
            <a:r>
              <a:rPr lang="en-US" sz="4000" b="1" kern="1200" dirty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разделя</a:t>
            </a:r>
            <a:r>
              <a:rPr lang="en-US" sz="4000" b="1" kern="1200" dirty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платното</a:t>
            </a:r>
            <a:r>
              <a:rPr lang="en-US" sz="4000" b="1" kern="1200" dirty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за</a:t>
            </a:r>
            <a:r>
              <a:rPr lang="en-US" sz="4000" b="1" kern="1200" dirty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движение</a:t>
            </a:r>
            <a:r>
              <a:rPr lang="en-US" sz="4000" b="1" kern="1200" dirty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на</a:t>
            </a:r>
            <a:r>
              <a:rPr lang="en-US" sz="4000" b="1" kern="1200" dirty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отделни</a:t>
            </a:r>
            <a:r>
              <a:rPr lang="en-US" sz="4000" b="1" kern="1200" dirty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пътни</a:t>
            </a:r>
            <a:r>
              <a:rPr lang="en-US" sz="4000" b="1" kern="1200" dirty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ленти</a:t>
            </a:r>
            <a:endParaRPr lang="en-US" sz="4000" b="1" kern="1200" dirty="0">
              <a:solidFill>
                <a:schemeClr val="tx1"/>
              </a:solidFill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98499BC3-2C89-4B0E-F808-29F06459DD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1" r="-53"/>
          <a:stretch/>
        </p:blipFill>
        <p:spPr>
          <a:xfrm>
            <a:off x="5922492" y="1185863"/>
            <a:ext cx="5536001" cy="42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2465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9C8A8F8E-CC04-0BF0-EEEF-925C26A1C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8" r="-208"/>
          <a:stretch/>
        </p:blipFill>
        <p:spPr>
          <a:xfrm>
            <a:off x="310234" y="900113"/>
            <a:ext cx="6184972" cy="47434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E461E-48EA-0080-2E8F-3D28442C3D5D}"/>
              </a:ext>
            </a:extLst>
          </p:cNvPr>
          <p:cNvSpPr txBox="1"/>
          <p:nvPr/>
        </p:nvSpPr>
        <p:spPr>
          <a:xfrm>
            <a:off x="6805440" y="614362"/>
            <a:ext cx="5165009" cy="5145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1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10. </a:t>
            </a:r>
            <a:r>
              <a:rPr lang="en-US" sz="41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Обхват</a:t>
            </a:r>
            <a:r>
              <a:rPr lang="en-US" sz="41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1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на</a:t>
            </a:r>
            <a:r>
              <a:rPr lang="en-US" sz="41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1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пътя</a:t>
            </a:r>
            <a:r>
              <a:rPr lang="bg-BG" sz="41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100" b="1" dirty="0">
                <a:latin typeface="Arial Black" panose="020B0604020202020204" pitchFamily="34" charset="0"/>
                <a:cs typeface="Arial Black" panose="020B0604020202020204" pitchFamily="34" charset="0"/>
              </a:rPr>
              <a:t>–</a:t>
            </a:r>
            <a:endParaRPr lang="bg-BG" sz="41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bg-BG" sz="2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bg-BG" sz="2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bg-BG" sz="2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0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включва</a:t>
            </a:r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0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платното</a:t>
            </a:r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 (</a:t>
            </a:r>
            <a:r>
              <a:rPr lang="en-US" sz="40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платната</a:t>
            </a:r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) </a:t>
            </a:r>
            <a:r>
              <a:rPr lang="en-US" sz="40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за</a:t>
            </a:r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0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движение</a:t>
            </a:r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US" sz="40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банкетите</a:t>
            </a:r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US" sz="40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тротоарите</a:t>
            </a:r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US" sz="40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разделителните</a:t>
            </a:r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0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ивици</a:t>
            </a:r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US" sz="40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отворените</a:t>
            </a:r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0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окопи</a:t>
            </a:r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US" sz="40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откосите</a:t>
            </a:r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0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и</a:t>
            </a:r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0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ивиците</a:t>
            </a:r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US" sz="40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ограничаващи</a:t>
            </a:r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0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пътя</a:t>
            </a:r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4211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Arc 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Картина 2" descr="Картина, която съдържа на открито, дърво, текст, дупка&#10;&#10;Описанието е генерирано автоматично">
            <a:extLst>
              <a:ext uri="{FF2B5EF4-FFF2-40B4-BE49-F238E27FC236}">
                <a16:creationId xmlns:a16="http://schemas.microsoft.com/office/drawing/2014/main" id="{25C2E437-4728-B41C-725C-F2EC38D011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27916" r="11406" b="625"/>
          <a:stretch/>
        </p:blipFill>
        <p:spPr>
          <a:xfrm>
            <a:off x="95858" y="1371600"/>
            <a:ext cx="5384706" cy="411480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C0713A-CC08-AF2E-627D-47F846B26392}"/>
              </a:ext>
            </a:extLst>
          </p:cNvPr>
          <p:cNvSpPr txBox="1"/>
          <p:nvPr/>
        </p:nvSpPr>
        <p:spPr>
          <a:xfrm>
            <a:off x="5586413" y="1243013"/>
            <a:ext cx="6143625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Препятствие</a:t>
            </a:r>
            <a:r>
              <a:rPr lang="en-US" sz="36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на</a:t>
            </a:r>
            <a:r>
              <a:rPr lang="en-US" sz="36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пътя</a:t>
            </a:r>
            <a:r>
              <a:rPr lang="en-US" sz="36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-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нарушаване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целостта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пътното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покритие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както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и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предмети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вещества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или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други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подобни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които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се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намират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пътя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и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създават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опасност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за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движението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010293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480D3A-2981-A5E0-D5E7-14853ABBD6A2}"/>
              </a:ext>
            </a:extLst>
          </p:cNvPr>
          <p:cNvSpPr txBox="1"/>
          <p:nvPr/>
        </p:nvSpPr>
        <p:spPr>
          <a:xfrm>
            <a:off x="171449" y="457200"/>
            <a:ext cx="5243514" cy="5972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Изкуствена</a:t>
            </a:r>
            <a:r>
              <a:rPr lang="en-US" sz="40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неравност</a:t>
            </a:r>
            <a:r>
              <a:rPr lang="bg-BG" sz="40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-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изпъкнала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или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вдлъбната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повърхност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над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нивото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пътя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предназначена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за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намаляване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скоростта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пътното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превозно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средство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.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742368C-9539-11AC-6944-8708378DF2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6" t="26250" r="15886"/>
          <a:stretch/>
        </p:blipFill>
        <p:spPr>
          <a:xfrm>
            <a:off x="5414963" y="1019954"/>
            <a:ext cx="6389346" cy="5015198"/>
          </a:xfrm>
          <a:prstGeom prst="rect">
            <a:avLst/>
          </a:prstGeom>
        </p:spPr>
      </p:pic>
      <p:grpSp>
        <p:nvGrpSpPr>
          <p:cNvPr id="12" name="Group 7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908742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20FDFD2-19AF-4124-A49A-BAC0929B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A9D56-1F3E-FAD1-7BCD-25AF054A88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28" r="-1" b="41416"/>
          <a:stretch/>
        </p:blipFill>
        <p:spPr>
          <a:xfrm>
            <a:off x="20" y="1"/>
            <a:ext cx="6088360" cy="3333749"/>
          </a:xfrm>
          <a:custGeom>
            <a:avLst/>
            <a:gdLst/>
            <a:ahLst/>
            <a:cxnLst/>
            <a:rect l="l" t="t" r="r" b="b"/>
            <a:pathLst>
              <a:path w="6088380" h="3333749">
                <a:moveTo>
                  <a:pt x="0" y="0"/>
                </a:moveTo>
                <a:lnTo>
                  <a:pt x="6088380" y="0"/>
                </a:lnTo>
                <a:lnTo>
                  <a:pt x="6088380" y="2202180"/>
                </a:lnTo>
                <a:lnTo>
                  <a:pt x="5913795" y="3333749"/>
                </a:lnTo>
                <a:lnTo>
                  <a:pt x="0" y="3333749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122DA6-2E1D-AFE5-476A-5198E1EB23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21" r="2" b="2"/>
          <a:stretch/>
        </p:blipFill>
        <p:spPr>
          <a:xfrm>
            <a:off x="20" y="3524252"/>
            <a:ext cx="6088360" cy="3333748"/>
          </a:xfrm>
          <a:custGeom>
            <a:avLst/>
            <a:gdLst/>
            <a:ahLst/>
            <a:cxnLst/>
            <a:rect l="l" t="t" r="r" b="b"/>
            <a:pathLst>
              <a:path w="6088380" h="3333748">
                <a:moveTo>
                  <a:pt x="0" y="0"/>
                </a:moveTo>
                <a:lnTo>
                  <a:pt x="5884403" y="0"/>
                </a:lnTo>
                <a:lnTo>
                  <a:pt x="5882640" y="11428"/>
                </a:lnTo>
                <a:lnTo>
                  <a:pt x="5562600" y="1931668"/>
                </a:lnTo>
                <a:lnTo>
                  <a:pt x="6088380" y="3333748"/>
                </a:lnTo>
                <a:lnTo>
                  <a:pt x="0" y="3333748"/>
                </a:lnTo>
                <a:close/>
              </a:path>
            </a:pathLst>
          </a:custGeom>
        </p:spPr>
      </p:pic>
      <p:grpSp>
        <p:nvGrpSpPr>
          <p:cNvPr id="18" name="Group 10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70" y="544"/>
            <a:ext cx="874716" cy="6857455"/>
            <a:chOff x="5395370" y="544"/>
            <a:chExt cx="874716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2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20103E-15A4-4A01-7A93-AA1CADDC6AF3}"/>
              </a:ext>
            </a:extLst>
          </p:cNvPr>
          <p:cNvSpPr txBox="1"/>
          <p:nvPr/>
        </p:nvSpPr>
        <p:spPr>
          <a:xfrm>
            <a:off x="6270086" y="1430595"/>
            <a:ext cx="5921915" cy="4397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 dirty="0" err="1">
                <a:solidFill>
                  <a:schemeClr val="bg1">
                    <a:alpha val="8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Благодаря</a:t>
            </a:r>
            <a:r>
              <a:rPr lang="en-US" sz="5400" b="1" dirty="0">
                <a:solidFill>
                  <a:schemeClr val="bg1">
                    <a:alpha val="8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>
                    <a:alpha val="8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Ви</a:t>
            </a:r>
            <a:r>
              <a:rPr lang="en-US" sz="5400" b="1" dirty="0">
                <a:solidFill>
                  <a:schemeClr val="bg1">
                    <a:alpha val="8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>
                    <a:alpha val="8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за</a:t>
            </a:r>
            <a:r>
              <a:rPr lang="en-US" sz="5400" b="1" dirty="0">
                <a:solidFill>
                  <a:schemeClr val="bg1">
                    <a:alpha val="8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>
                    <a:alpha val="8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вниманието</a:t>
            </a:r>
            <a:r>
              <a:rPr lang="en-US" sz="5400" b="1" dirty="0">
                <a:solidFill>
                  <a:schemeClr val="bg1">
                    <a:alpha val="8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644330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39A7CE-6DEE-9508-2B33-AA24C7763B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44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8CC14AA-8CCE-CE93-2164-F37865BEF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7200" y="1784556"/>
            <a:ext cx="12649180" cy="3642850"/>
          </a:xfrm>
        </p:spPr>
        <p:txBody>
          <a:bodyPr>
            <a:noAutofit/>
          </a:bodyPr>
          <a:lstStyle/>
          <a:p>
            <a:r>
              <a:rPr lang="bg-BG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Елементи на пътя 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C76FDD1C-BB88-9A75-3297-D916E677C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endParaRPr lang="bg-BG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1058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00CB32-AB20-25D1-2733-B18023325E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09" r="-1" b="-1"/>
          <a:stretch/>
        </p:blipFill>
        <p:spPr>
          <a:xfrm>
            <a:off x="0" y="-23522"/>
            <a:ext cx="9669642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E55557-2456-7D71-EBCA-BB7308BD47F1}"/>
              </a:ext>
            </a:extLst>
          </p:cNvPr>
          <p:cNvSpPr txBox="1"/>
          <p:nvPr/>
        </p:nvSpPr>
        <p:spPr>
          <a:xfrm>
            <a:off x="6217921" y="633984"/>
            <a:ext cx="5971030" cy="554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Днес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ще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се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запознаем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с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понятията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Път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Платно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за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движение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Пътна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лента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Граници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на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платното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за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движение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endParaRPr lang="bg-BG" sz="2000" b="1" dirty="0">
              <a:solidFill>
                <a:schemeClr val="accent1">
                  <a:lumMod val="50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Път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- </a:t>
            </a:r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всяка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земна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площ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или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съоръжение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в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населено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или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извън </a:t>
            </a:r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населено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място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предназначена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или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обикновено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използвана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за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движение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на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пътни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превозни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средства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или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на</a:t>
            </a:r>
            <a:r>
              <a:rPr lang="en-US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пешеходци</a:t>
            </a:r>
            <a:endParaRPr lang="en-US" sz="2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8110723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Картина 2" descr="Картина, която съдържа текст, превозно средство, Сухопътно превозно средство, на от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DC791534-3D3C-8C74-86BB-D5C54F2C2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99" y="288485"/>
            <a:ext cx="8139373" cy="610453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2807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7534621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963" y="2420200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57246C-8A60-7B96-9E1B-8C01B75AB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942975"/>
            <a:ext cx="6986588" cy="52715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BCD098-0B12-AA8F-3DBA-77E7C24BE32A}"/>
              </a:ext>
            </a:extLst>
          </p:cNvPr>
          <p:cNvSpPr txBox="1"/>
          <p:nvPr/>
        </p:nvSpPr>
        <p:spPr>
          <a:xfrm>
            <a:off x="7558079" y="463296"/>
            <a:ext cx="4633921" cy="63947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bg-BG" sz="40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Елементи</a:t>
            </a:r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0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на</a:t>
            </a:r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0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пътя</a:t>
            </a:r>
            <a:endParaRPr lang="bg-BG" sz="40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bg-BG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bg-BG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Пътна</a:t>
            </a:r>
            <a:r>
              <a:rPr lang="en-US" sz="28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лента</a:t>
            </a:r>
            <a:r>
              <a:rPr lang="en-US" sz="28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- </a:t>
            </a:r>
            <a:r>
              <a:rPr lang="en-US" sz="2800" i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надлъжна</a:t>
            </a:r>
            <a:r>
              <a:rPr lang="en-US" sz="2800" i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i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част</a:t>
            </a:r>
            <a:r>
              <a:rPr lang="en-US" sz="2800" i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i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от</a:t>
            </a:r>
            <a:r>
              <a:rPr lang="en-US" sz="2800" i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i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пътя</a:t>
            </a:r>
            <a:r>
              <a:rPr lang="en-US" sz="2800" i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US" sz="2800" i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очертана</a:t>
            </a:r>
            <a:r>
              <a:rPr lang="en-US" sz="2800" i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i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или</a:t>
            </a:r>
            <a:r>
              <a:rPr lang="en-US" sz="2800" i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i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не</a:t>
            </a:r>
            <a:r>
              <a:rPr lang="en-US" sz="2800" i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i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с</a:t>
            </a:r>
            <a:r>
              <a:rPr lang="en-US" sz="2800" i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i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маркировка</a:t>
            </a:r>
            <a:r>
              <a:rPr lang="en-US" sz="2800" i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i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и</a:t>
            </a:r>
            <a:r>
              <a:rPr lang="en-US" sz="2800" i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i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осигуряваща</a:t>
            </a:r>
            <a:r>
              <a:rPr lang="en-US" sz="2800" i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i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движението</a:t>
            </a:r>
            <a:r>
              <a:rPr lang="en-US" sz="2800" i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i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на</a:t>
            </a:r>
            <a:r>
              <a:rPr lang="en-US" sz="2800" i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i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недвуколесни</a:t>
            </a:r>
            <a:r>
              <a:rPr lang="en-US" sz="2800" i="1" dirty="0">
                <a:latin typeface="Arial Black" panose="020B0604020202020204" pitchFamily="34" charset="0"/>
                <a:cs typeface="Arial Black" panose="020B0604020202020204" pitchFamily="34" charset="0"/>
              </a:rPr>
              <a:t> ППС </a:t>
            </a:r>
            <a:r>
              <a:rPr lang="en-US" sz="2800" i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в</a:t>
            </a:r>
            <a:r>
              <a:rPr lang="en-US" sz="2800" i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i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една</a:t>
            </a:r>
            <a:r>
              <a:rPr lang="en-US" sz="2800" i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i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посока</a:t>
            </a:r>
            <a:r>
              <a:rPr lang="en-US" sz="2800" i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i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едно</a:t>
            </a:r>
            <a:r>
              <a:rPr lang="en-US" sz="2800" i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i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след</a:t>
            </a:r>
            <a:r>
              <a:rPr lang="en-US" sz="2800" i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i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друго</a:t>
            </a:r>
            <a:r>
              <a:rPr lang="en-US" sz="2800" i="1" dirty="0">
                <a:latin typeface="Arial Black" panose="020B0604020202020204" pitchFamily="34" charset="0"/>
                <a:cs typeface="Arial Black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84529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артина 2" descr="Картина, която съдържа текст, екранна снимка, линия, магистрала&#10;&#10;Описанието е генерирано автоматично">
            <a:extLst>
              <a:ext uri="{FF2B5EF4-FFF2-40B4-BE49-F238E27FC236}">
                <a16:creationId xmlns:a16="http://schemas.microsoft.com/office/drawing/2014/main" id="{71921720-CCE0-F362-37A3-16B96D9DA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208" r="-834"/>
          <a:stretch/>
        </p:blipFill>
        <p:spPr>
          <a:xfrm>
            <a:off x="341661" y="2268646"/>
            <a:ext cx="6397467" cy="3796874"/>
          </a:xfrm>
          <a:prstGeom prst="rect">
            <a:avLst/>
          </a:pr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AD4C5A-6FB8-9AC2-2F1C-FE33FF9AE218}"/>
              </a:ext>
            </a:extLst>
          </p:cNvPr>
          <p:cNvSpPr txBox="1"/>
          <p:nvPr/>
        </p:nvSpPr>
        <p:spPr>
          <a:xfrm>
            <a:off x="6739128" y="2664886"/>
            <a:ext cx="5452872" cy="3796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Платно</a:t>
            </a:r>
            <a:r>
              <a:rPr lang="en-US" sz="32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за</a:t>
            </a:r>
            <a:r>
              <a:rPr lang="en-US" sz="32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движение</a:t>
            </a:r>
            <a:r>
              <a:rPr lang="bg-BG" sz="32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- </a:t>
            </a:r>
            <a:r>
              <a:rPr lang="en-US" sz="32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общата</a:t>
            </a:r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2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широчина</a:t>
            </a:r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2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на</a:t>
            </a:r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2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пътните</a:t>
            </a:r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2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ленти</a:t>
            </a:r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. </a:t>
            </a:r>
            <a:r>
              <a:rPr lang="en-US" sz="32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Пътят</a:t>
            </a:r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2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може</a:t>
            </a:r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2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да</a:t>
            </a:r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2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има</a:t>
            </a:r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2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няколко</a:t>
            </a:r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2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платна</a:t>
            </a:r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2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за</a:t>
            </a:r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2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движение</a:t>
            </a:r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US" sz="32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видимо</a:t>
            </a:r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2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отделени</a:t>
            </a:r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2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едно</a:t>
            </a:r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2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от</a:t>
            </a:r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2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друго</a:t>
            </a:r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01513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4E6F56-C153-191D-9C1B-83DB66561C3B}"/>
              </a:ext>
            </a:extLst>
          </p:cNvPr>
          <p:cNvSpPr txBox="1"/>
          <p:nvPr/>
        </p:nvSpPr>
        <p:spPr>
          <a:xfrm>
            <a:off x="257175" y="2604326"/>
            <a:ext cx="5835775" cy="3636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3. </a:t>
            </a:r>
            <a:r>
              <a:rPr lang="en-US" sz="28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Граница</a:t>
            </a:r>
            <a:r>
              <a:rPr lang="en-US" sz="28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на</a:t>
            </a:r>
            <a:r>
              <a:rPr lang="en-US" sz="28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платното</a:t>
            </a:r>
            <a:r>
              <a:rPr lang="en-US" sz="28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за</a:t>
            </a:r>
            <a:r>
              <a:rPr lang="en-US" sz="28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движение</a:t>
            </a:r>
            <a:r>
              <a:rPr lang="bg-BG" sz="28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- </a:t>
            </a:r>
            <a:r>
              <a:rPr lang="en-US" sz="28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линията</a:t>
            </a:r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US" sz="28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очертана</a:t>
            </a:r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или</a:t>
            </a:r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не</a:t>
            </a:r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с</a:t>
            </a:r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пътна</a:t>
            </a:r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маркировка</a:t>
            </a:r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US" sz="28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която</a:t>
            </a:r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отделя</a:t>
            </a:r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платното</a:t>
            </a:r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за</a:t>
            </a:r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движение</a:t>
            </a:r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от</a:t>
            </a:r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другите</a:t>
            </a:r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конструктивни</a:t>
            </a:r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елементи</a:t>
            </a:r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на</a:t>
            </a:r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пътното</a:t>
            </a:r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8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платно</a:t>
            </a:r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.</a:t>
            </a:r>
          </a:p>
        </p:txBody>
      </p:sp>
      <p:pic>
        <p:nvPicPr>
          <p:cNvPr id="3" name="Картина 2" descr="Картина, която съдържа текст, екранна снимка, линия, Паралелен&#10;&#10;Описанието е генерирано автоматично">
            <a:extLst>
              <a:ext uri="{FF2B5EF4-FFF2-40B4-BE49-F238E27FC236}">
                <a16:creationId xmlns:a16="http://schemas.microsoft.com/office/drawing/2014/main" id="{81339DEA-E92A-D60D-4098-DA3B848FF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5" r="-90"/>
          <a:stretch/>
        </p:blipFill>
        <p:spPr>
          <a:xfrm>
            <a:off x="6227636" y="2035428"/>
            <a:ext cx="5458968" cy="39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5839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3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артина 4" descr="Картина, която съдържа текст, небе, път, дърво&#10;&#10;Описанието е генерирано автоматично">
            <a:extLst>
              <a:ext uri="{FF2B5EF4-FFF2-40B4-BE49-F238E27FC236}">
                <a16:creationId xmlns:a16="http://schemas.microsoft.com/office/drawing/2014/main" id="{A24D7722-892F-D518-DB4A-9A2D4489B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2985"/>
            <a:ext cx="10058400" cy="57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3748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0DF2CA-9D02-8A50-8AFA-76AF7E4E3A4D}"/>
              </a:ext>
            </a:extLst>
          </p:cNvPr>
          <p:cNvSpPr txBox="1"/>
          <p:nvPr/>
        </p:nvSpPr>
        <p:spPr>
          <a:xfrm>
            <a:off x="161926" y="1014413"/>
            <a:ext cx="5581649" cy="5164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4. </a:t>
            </a:r>
            <a:r>
              <a:rPr lang="en-US" sz="36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Пътен</a:t>
            </a:r>
            <a:r>
              <a:rPr lang="en-US" sz="36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банкет</a:t>
            </a:r>
            <a:r>
              <a:rPr lang="bg-BG" sz="36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dirty="0"/>
              <a:t>- </a:t>
            </a:r>
            <a:r>
              <a:rPr lang="bg-BG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н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адлъжна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част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от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пътя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ограничаваща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платното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за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движение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Банкетът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може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да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бъде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укрепен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и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неукрепен</a:t>
            </a:r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.</a:t>
            </a:r>
          </a:p>
        </p:txBody>
      </p:sp>
      <p:pic>
        <p:nvPicPr>
          <p:cNvPr id="3" name="Картина 2" descr="Картина, която съдържа текст, екранна снимка, линия, Паралелен&#10;&#10;Описанието е генерирано автоматично">
            <a:extLst>
              <a:ext uri="{FF2B5EF4-FFF2-40B4-BE49-F238E27FC236}">
                <a16:creationId xmlns:a16="http://schemas.microsoft.com/office/drawing/2014/main" id="{E03918A6-8F68-637B-D095-80951B9AE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2" r="261"/>
          <a:stretch/>
        </p:blipFill>
        <p:spPr>
          <a:xfrm>
            <a:off x="5743575" y="1014413"/>
            <a:ext cx="6286499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3363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392</Words>
  <Application>Microsoft Macintosh PowerPoint</Application>
  <PresentationFormat>Widescreen</PresentationFormat>
  <Paragraphs>36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Arial Black</vt:lpstr>
      <vt:lpstr>Calibri</vt:lpstr>
      <vt:lpstr>Calibri Light</vt:lpstr>
      <vt:lpstr>Office Theme 2013 - 2022</vt:lpstr>
      <vt:lpstr>PowerPoint Presentation</vt:lpstr>
      <vt:lpstr>Елементи на пътя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Пътищата и улиците, по които се движим</dc:title>
  <dc:creator>Емил Г. Антонов</dc:creator>
  <cp:lastModifiedBy>Даниела Станиславова Андонова</cp:lastModifiedBy>
  <cp:revision>11</cp:revision>
  <dcterms:created xsi:type="dcterms:W3CDTF">2024-11-14T08:37:45Z</dcterms:created>
  <dcterms:modified xsi:type="dcterms:W3CDTF">2024-11-27T07:00:36Z</dcterms:modified>
</cp:coreProperties>
</file>